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5013" r:id="rId1"/>
  </p:sldMasterIdLst>
  <p:notesMasterIdLst>
    <p:notesMasterId r:id="rId21"/>
  </p:notesMasterIdLst>
  <p:sldIdLst>
    <p:sldId id="266" r:id="rId2"/>
    <p:sldId id="274" r:id="rId3"/>
    <p:sldId id="276" r:id="rId4"/>
    <p:sldId id="267" r:id="rId5"/>
    <p:sldId id="270" r:id="rId6"/>
    <p:sldId id="271" r:id="rId7"/>
    <p:sldId id="268" r:id="rId8"/>
    <p:sldId id="272" r:id="rId9"/>
    <p:sldId id="273" r:id="rId10"/>
    <p:sldId id="256" r:id="rId11"/>
    <p:sldId id="263" r:id="rId12"/>
    <p:sldId id="262" r:id="rId13"/>
    <p:sldId id="265" r:id="rId14"/>
    <p:sldId id="264" r:id="rId15"/>
    <p:sldId id="258" r:id="rId16"/>
    <p:sldId id="259" r:id="rId17"/>
    <p:sldId id="269" r:id="rId18"/>
    <p:sldId id="277" r:id="rId19"/>
    <p:sldId id="278" r:id="rId2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3778" autoAdjust="0"/>
    <p:restoredTop sz="94660"/>
  </p:normalViewPr>
  <p:slideViewPr>
    <p:cSldViewPr snapToGrid="0">
      <p:cViewPr>
        <p:scale>
          <a:sx n="70" d="100"/>
          <a:sy n="70" d="100"/>
        </p:scale>
        <p:origin x="112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8893B5-AC31-2240-89E2-06B0F9D66501}" type="datetimeFigureOut">
              <a:rPr lang="en-US" smtClean="0"/>
              <a:t>4/21/18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ABF1FD-9B43-F144-9664-E3B076263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91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296C8E6C-BC32-4A0A-8F6B-74DD0C4EF967}" type="datetimeFigureOut">
              <a:rPr lang="ru-RU" smtClean="0"/>
              <a:t>21.04.18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4BAAFAC1-E174-4176-8EDB-BD441CFD31A7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C8E6C-BC32-4A0A-8F6B-74DD0C4EF967}" type="datetimeFigureOut">
              <a:rPr lang="ru-RU" smtClean="0"/>
              <a:t>21.04.18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AFAC1-E174-4176-8EDB-BD441CFD31A7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96C8E6C-BC32-4A0A-8F6B-74DD0C4EF967}" type="datetimeFigureOut">
              <a:rPr lang="ru-RU" smtClean="0"/>
              <a:t>21.04.18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BAAFAC1-E174-4176-8EDB-BD441CFD31A7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96C8E6C-BC32-4A0A-8F6B-74DD0C4EF967}" type="datetimeFigureOut">
              <a:rPr lang="ru-RU" smtClean="0"/>
              <a:t>21.04.18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BAAFAC1-E174-4176-8EDB-BD441CFD31A7}" type="slidenum">
              <a:rPr lang="ru-RU" smtClean="0"/>
              <a:t>‹#›</a:t>
            </a:fld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96C8E6C-BC32-4A0A-8F6B-74DD0C4EF967}" type="datetimeFigureOut">
              <a:rPr lang="ru-RU" smtClean="0"/>
              <a:t>21.04.18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BAAFAC1-E174-4176-8EDB-BD441CFD31A7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C8E6C-BC32-4A0A-8F6B-74DD0C4EF967}" type="datetimeFigureOut">
              <a:rPr lang="ru-RU" smtClean="0"/>
              <a:t>21.04.18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AFAC1-E174-4176-8EDB-BD441CFD31A7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C8E6C-BC32-4A0A-8F6B-74DD0C4EF967}" type="datetimeFigureOut">
              <a:rPr lang="ru-RU" smtClean="0"/>
              <a:t>21.04.18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AFAC1-E174-4176-8EDB-BD441CFD31A7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C8E6C-BC32-4A0A-8F6B-74DD0C4EF967}" type="datetimeFigureOut">
              <a:rPr lang="ru-RU" smtClean="0"/>
              <a:t>21.04.18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AFAC1-E174-4176-8EDB-BD441CFD31A7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96C8E6C-BC32-4A0A-8F6B-74DD0C4EF967}" type="datetimeFigureOut">
              <a:rPr lang="ru-RU" smtClean="0"/>
              <a:t>21.04.18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BAAFAC1-E174-4176-8EDB-BD441CFD31A7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C8E6C-BC32-4A0A-8F6B-74DD0C4EF967}" type="datetimeFigureOut">
              <a:rPr lang="ru-RU" smtClean="0"/>
              <a:t>21.04.18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AFAC1-E174-4176-8EDB-BD441CFD31A7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96C8E6C-BC32-4A0A-8F6B-74DD0C4EF967}" type="datetimeFigureOut">
              <a:rPr lang="ru-RU" smtClean="0"/>
              <a:t>21.04.18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BAAFAC1-E174-4176-8EDB-BD441CFD31A7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C8E6C-BC32-4A0A-8F6B-74DD0C4EF967}" type="datetimeFigureOut">
              <a:rPr lang="ru-RU" smtClean="0"/>
              <a:t>21.04.18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AFAC1-E174-4176-8EDB-BD441CFD31A7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C8E6C-BC32-4A0A-8F6B-74DD0C4EF967}" type="datetimeFigureOut">
              <a:rPr lang="ru-RU" smtClean="0"/>
              <a:t>21.04.18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AFAC1-E174-4176-8EDB-BD441CFD31A7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C8E6C-BC32-4A0A-8F6B-74DD0C4EF967}" type="datetimeFigureOut">
              <a:rPr lang="ru-RU" smtClean="0"/>
              <a:t>21.04.18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AFAC1-E174-4176-8EDB-BD441CFD31A7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C8E6C-BC32-4A0A-8F6B-74DD0C4EF967}" type="datetimeFigureOut">
              <a:rPr lang="ru-RU" smtClean="0"/>
              <a:t>21.04.18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AFAC1-E174-4176-8EDB-BD441CFD31A7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C8E6C-BC32-4A0A-8F6B-74DD0C4EF967}" type="datetimeFigureOut">
              <a:rPr lang="ru-RU" smtClean="0"/>
              <a:t>21.04.18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AFAC1-E174-4176-8EDB-BD441CFD31A7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C8E6C-BC32-4A0A-8F6B-74DD0C4EF967}" type="datetimeFigureOut">
              <a:rPr lang="ru-RU" smtClean="0"/>
              <a:t>21.04.18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AFAC1-E174-4176-8EDB-BD441CFD31A7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6C8E6C-BC32-4A0A-8F6B-74DD0C4EF967}" type="datetimeFigureOut">
              <a:rPr lang="ru-RU" smtClean="0"/>
              <a:t>21.04.18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AAFAC1-E174-4176-8EDB-BD441CFD31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0707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014" r:id="rId1"/>
    <p:sldLayoutId id="2147485015" r:id="rId2"/>
    <p:sldLayoutId id="2147485016" r:id="rId3"/>
    <p:sldLayoutId id="2147485017" r:id="rId4"/>
    <p:sldLayoutId id="2147485018" r:id="rId5"/>
    <p:sldLayoutId id="2147485019" r:id="rId6"/>
    <p:sldLayoutId id="2147485020" r:id="rId7"/>
    <p:sldLayoutId id="2147485021" r:id="rId8"/>
    <p:sldLayoutId id="2147485022" r:id="rId9"/>
    <p:sldLayoutId id="2147485023" r:id="rId10"/>
    <p:sldLayoutId id="2147485024" r:id="rId11"/>
    <p:sldLayoutId id="2147485025" r:id="rId12"/>
    <p:sldLayoutId id="2147485026" r:id="rId13"/>
    <p:sldLayoutId id="2147485027" r:id="rId14"/>
    <p:sldLayoutId id="2147485028" r:id="rId15"/>
    <p:sldLayoutId id="2147485029" r:id="rId16"/>
    <p:sldLayoutId id="2147485030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Relationship Id="rId9" Type="http://schemas.openxmlformats.org/officeDocument/2006/relationships/image" Target="../media/image17.png"/><Relationship Id="rId10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760133" y="948266"/>
            <a:ext cx="697178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bg-BG" sz="5800" b="1" dirty="0">
                <a:latin typeface="Century Schoolbook" charset="0"/>
                <a:ea typeface="Century Schoolbook" charset="0"/>
                <a:cs typeface="Century Schoolbook" charset="0"/>
              </a:rPr>
              <a:t>О </a:t>
            </a:r>
            <a:r>
              <a:rPr lang="bg-BG" sz="5800" b="1" dirty="0" smtClean="0">
                <a:latin typeface="Century Schoolbook" charset="0"/>
                <a:ea typeface="Century Schoolbook" charset="0"/>
                <a:cs typeface="Century Schoolbook" charset="0"/>
              </a:rPr>
              <a:t>ВСЕОБЩЕЙ </a:t>
            </a:r>
          </a:p>
          <a:p>
            <a:pPr algn="ctr"/>
            <a:r>
              <a:rPr lang="bg-BG" sz="5800" b="1" dirty="0" smtClean="0">
                <a:latin typeface="Century Schoolbook" charset="0"/>
                <a:ea typeface="Century Schoolbook" charset="0"/>
                <a:cs typeface="Century Schoolbook" charset="0"/>
              </a:rPr>
              <a:t>ДОСТУПНОСТИ </a:t>
            </a:r>
          </a:p>
          <a:p>
            <a:pPr algn="ctr"/>
            <a:r>
              <a:rPr lang="bg-BG" sz="5800" b="1" dirty="0" smtClean="0">
                <a:latin typeface="Century Schoolbook" charset="0"/>
                <a:ea typeface="Century Schoolbook" charset="0"/>
                <a:cs typeface="Century Schoolbook" charset="0"/>
              </a:rPr>
              <a:t>ИСКУССТВА</a:t>
            </a:r>
            <a:endParaRPr lang="bg-BG" sz="5800"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281501" y="4639734"/>
            <a:ext cx="59290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>
                <a:latin typeface="Century Schoolbook" charset="0"/>
                <a:ea typeface="Century Schoolbook" charset="0"/>
                <a:cs typeface="Century Schoolbook" charset="0"/>
              </a:rPr>
              <a:t>Щёголев Алексей Борисович</a:t>
            </a:r>
            <a:endParaRPr lang="en-US" sz="32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235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663822" y="2356906"/>
            <a:ext cx="6815669" cy="1515533"/>
          </a:xfrm>
        </p:spPr>
        <p:txBody>
          <a:bodyPr>
            <a:noAutofit/>
          </a:bodyPr>
          <a:lstStyle/>
          <a:p>
            <a:pPr algn="ctr"/>
            <a:r>
              <a:rPr lang="ru-RU" sz="5400" dirty="0" smtClean="0">
                <a:latin typeface="Century Schoolbook" charset="0"/>
                <a:ea typeface="Century Schoolbook" charset="0"/>
                <a:cs typeface="Century Schoolbook" charset="0"/>
              </a:rPr>
              <a:t>Новая эра музыкального образования</a:t>
            </a:r>
            <a:r>
              <a:rPr lang="en-US" sz="5400" dirty="0" smtClean="0">
                <a:latin typeface="Century Schoolbook" charset="0"/>
                <a:ea typeface="Century Schoolbook" charset="0"/>
                <a:cs typeface="Century Schoolbook" charset="0"/>
              </a:rPr>
              <a:t/>
            </a:r>
            <a:br>
              <a:rPr lang="en-US" sz="5400" dirty="0" smtClean="0">
                <a:latin typeface="Century Schoolbook" charset="0"/>
                <a:ea typeface="Century Schoolbook" charset="0"/>
                <a:cs typeface="Century Schoolbook" charset="0"/>
              </a:rPr>
            </a:br>
            <a:endParaRPr lang="ru-RU" sz="54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47256" y="3529539"/>
            <a:ext cx="9448800" cy="685800"/>
          </a:xfrm>
        </p:spPr>
        <p:txBody>
          <a:bodyPr>
            <a:noAutofit/>
          </a:bodyPr>
          <a:lstStyle/>
          <a:p>
            <a:pPr algn="ctr"/>
            <a:r>
              <a:rPr lang="ru-RU" sz="2400" dirty="0">
                <a:latin typeface="Century Schoolbook" charset="0"/>
                <a:ea typeface="Century Schoolbook" charset="0"/>
                <a:cs typeface="Century Schoolbook" charset="0"/>
              </a:rPr>
              <a:t>Автоматизация обучения </a:t>
            </a:r>
            <a:r>
              <a:rPr lang="ru-RU" sz="2400" dirty="0" smtClean="0">
                <a:latin typeface="Century Schoolbook" charset="0"/>
                <a:ea typeface="Century Schoolbook" charset="0"/>
                <a:cs typeface="Century Schoolbook" charset="0"/>
              </a:rPr>
              <a:t>контрапункту</a:t>
            </a:r>
            <a:endParaRPr lang="en-US" sz="2400" dirty="0" smtClean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ctr"/>
            <a:r>
              <a:rPr lang="en-US" sz="2400" dirty="0" smtClean="0">
                <a:latin typeface="Century Schoolbook" charset="0"/>
                <a:ea typeface="Century Schoolbook" charset="0"/>
                <a:cs typeface="Century Schoolbook" charset="0"/>
              </a:rPr>
              <a:t>Composer Tools</a:t>
            </a:r>
          </a:p>
          <a:p>
            <a:pPr algn="ctr"/>
            <a:r>
              <a:rPr lang="en-US" sz="2400" dirty="0" smtClean="0">
                <a:latin typeface="Century Schoolbook" charset="0"/>
                <a:ea typeface="Century Schoolbook" charset="0"/>
                <a:cs typeface="Century Schoolbook" charset="0"/>
              </a:rPr>
              <a:t>http://artportal.su/ctools</a:t>
            </a:r>
            <a:endParaRPr lang="ru-RU" sz="24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211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7513" y="192873"/>
            <a:ext cx="8610600" cy="1293028"/>
          </a:xfrm>
        </p:spPr>
        <p:txBody>
          <a:bodyPr/>
          <a:lstStyle/>
          <a:p>
            <a:r>
              <a:rPr lang="ru-RU" dirty="0">
                <a:latin typeface="Century Schoolbook" charset="0"/>
                <a:ea typeface="Century Schoolbook" charset="0"/>
                <a:cs typeface="Century Schoolbook" charset="0"/>
              </a:rPr>
              <a:t>Автоматизация </a:t>
            </a:r>
            <a:r>
              <a:rPr lang="fr-CA" dirty="0">
                <a:latin typeface="Century Schoolbook" charset="0"/>
                <a:ea typeface="Century Schoolbook" charset="0"/>
                <a:cs typeface="Century Schoolbook" charset="0"/>
              </a:rPr>
              <a:t/>
            </a:r>
            <a:br>
              <a:rPr lang="fr-CA" dirty="0">
                <a:latin typeface="Century Schoolbook" charset="0"/>
                <a:ea typeface="Century Schoolbook" charset="0"/>
                <a:cs typeface="Century Schoolbook" charset="0"/>
              </a:rPr>
            </a:br>
            <a:r>
              <a:rPr lang="ru-RU" dirty="0">
                <a:latin typeface="Century Schoolbook" charset="0"/>
                <a:ea typeface="Century Schoolbook" charset="0"/>
                <a:cs typeface="Century Schoolbook" charset="0"/>
              </a:rPr>
              <a:t>обучения контрапункту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041650" y="3856265"/>
            <a:ext cx="457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4626960" y="3856265"/>
            <a:ext cx="457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93794" y="6226629"/>
            <a:ext cx="100126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>
                <a:latin typeface="Century Schoolbook" charset="0"/>
                <a:ea typeface="Century Schoolbook" charset="0"/>
                <a:cs typeface="Century Schoolbook" charset="0"/>
              </a:rPr>
              <a:t>Использование формата </a:t>
            </a:r>
            <a:r>
              <a:rPr lang="en-US" sz="1600" dirty="0" smtClean="0">
                <a:latin typeface="Century Schoolbook" charset="0"/>
                <a:ea typeface="Century Schoolbook" charset="0"/>
                <a:cs typeface="Century Schoolbook" charset="0"/>
              </a:rPr>
              <a:t>MIDI </a:t>
            </a:r>
            <a:r>
              <a:rPr lang="ru-RU" sz="1600" dirty="0" smtClean="0">
                <a:latin typeface="Century Schoolbook" charset="0"/>
                <a:ea typeface="Century Schoolbook" charset="0"/>
                <a:cs typeface="Century Schoolbook" charset="0"/>
              </a:rPr>
              <a:t>позволяет загружать в систему файлы из любых нотных редакторов</a:t>
            </a:r>
            <a:endParaRPr lang="en-US" sz="16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8880495" y="1584642"/>
            <a:ext cx="2386013" cy="9444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9037657" y="1619783"/>
            <a:ext cx="24860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Century Schoolbook" charset="0"/>
                <a:ea typeface="Century Schoolbook" charset="0"/>
                <a:cs typeface="Century Schoolbook" charset="0"/>
              </a:rPr>
              <a:t>Гармонический </a:t>
            </a:r>
            <a:r>
              <a:rPr lang="ru-RU" dirty="0" smtClean="0">
                <a:latin typeface="Century Schoolbook" charset="0"/>
                <a:ea typeface="Century Schoolbook" charset="0"/>
                <a:cs typeface="Century Schoolbook" charset="0"/>
              </a:rPr>
              <a:t>анализ</a:t>
            </a:r>
            <a:r>
              <a:rPr lang="fr-CA" dirty="0" smtClean="0">
                <a:latin typeface="Century Schoolbook" charset="0"/>
                <a:ea typeface="Century Schoolbook" charset="0"/>
                <a:cs typeface="Century Schoolbook" charset="0"/>
              </a:rPr>
              <a:t> </a:t>
            </a:r>
            <a:r>
              <a:rPr lang="ru-RU" dirty="0" smtClean="0">
                <a:latin typeface="Century Schoolbook" charset="0"/>
                <a:ea typeface="Century Schoolbook" charset="0"/>
                <a:cs typeface="Century Schoolbook" charset="0"/>
              </a:rPr>
              <a:t>и поиск </a:t>
            </a:r>
            <a:r>
              <a:rPr lang="ru-RU" dirty="0">
                <a:latin typeface="Century Schoolbook" charset="0"/>
                <a:ea typeface="Century Schoolbook" charset="0"/>
                <a:cs typeface="Century Schoolbook" charset="0"/>
              </a:rPr>
              <a:t>ошибок </a:t>
            </a:r>
            <a:endParaRPr lang="en-US" dirty="0"/>
          </a:p>
        </p:txBody>
      </p:sp>
      <p:sp>
        <p:nvSpPr>
          <p:cNvPr id="13" name="Rounded Rectangle 12"/>
          <p:cNvSpPr/>
          <p:nvPr/>
        </p:nvSpPr>
        <p:spPr>
          <a:xfrm>
            <a:off x="8880495" y="2779177"/>
            <a:ext cx="2386013" cy="9444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8880495" y="4002980"/>
            <a:ext cx="2386013" cy="9444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8880495" y="5183466"/>
            <a:ext cx="2386013" cy="9444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9037657" y="2794188"/>
            <a:ext cx="2071688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Century Schoolbook" charset="0"/>
                <a:ea typeface="Century Schoolbook" charset="0"/>
                <a:cs typeface="Century Schoolbook" charset="0"/>
              </a:rPr>
              <a:t>Предложения по исправлению ошибок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8991629" y="4093061"/>
            <a:ext cx="23574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Century Schoolbook" charset="0"/>
                <a:ea typeface="Century Schoolbook" charset="0"/>
                <a:cs typeface="Century Schoolbook" charset="0"/>
              </a:rPr>
              <a:t>Озвучивание упражнения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8894783" y="5316864"/>
            <a:ext cx="2371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Century Schoolbook" charset="0"/>
                <a:ea typeface="Century Schoolbook" charset="0"/>
                <a:cs typeface="Century Schoolbook" charset="0"/>
              </a:rPr>
              <a:t>Отслеживание прогресса обучения</a:t>
            </a:r>
            <a:endParaRPr lang="en-US" dirty="0"/>
          </a:p>
        </p:txBody>
      </p:sp>
      <p:cxnSp>
        <p:nvCxnSpPr>
          <p:cNvPr id="31" name="Straight Arrow Connector 30"/>
          <p:cNvCxnSpPr/>
          <p:nvPr/>
        </p:nvCxnSpPr>
        <p:spPr>
          <a:xfrm flipV="1">
            <a:off x="7515128" y="2166140"/>
            <a:ext cx="1208204" cy="1648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7509868" y="3216935"/>
            <a:ext cx="1104926" cy="6048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7509868" y="3814740"/>
            <a:ext cx="1104926" cy="6933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7509868" y="3822337"/>
            <a:ext cx="1163458" cy="1787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Content Placeholder 1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83" y="3186684"/>
            <a:ext cx="2378202" cy="1270254"/>
          </a:xfr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766" y="3425569"/>
            <a:ext cx="861390" cy="86139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8970" y="3637908"/>
            <a:ext cx="2196088" cy="41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504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12" grpId="0"/>
      <p:bldP spid="13" grpId="0" animBg="1"/>
      <p:bldP spid="14" grpId="0" animBg="1"/>
      <p:bldP spid="15" grpId="0" animBg="1"/>
      <p:bldP spid="16" grpId="0"/>
      <p:bldP spid="17" grpId="0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3800" dirty="0" smtClean="0">
                <a:latin typeface="Century Schoolbook" charset="0"/>
                <a:ea typeface="Century Schoolbook" charset="0"/>
                <a:cs typeface="Century Schoolbook" charset="0"/>
              </a:rPr>
              <a:t>Поиск ошибок в студенческих упражнениях</a:t>
            </a:r>
            <a:br>
              <a:rPr lang="ru-RU" sz="3800" dirty="0" smtClean="0">
                <a:latin typeface="Century Schoolbook" charset="0"/>
                <a:ea typeface="Century Schoolbook" charset="0"/>
                <a:cs typeface="Century Schoolbook" charset="0"/>
              </a:rPr>
            </a:br>
            <a:endParaRPr lang="ru-RU" sz="38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65" y="2236372"/>
            <a:ext cx="11099801" cy="2511327"/>
          </a:xfrm>
          <a:prstGeom prst="rect">
            <a:avLst/>
          </a:prstGeom>
        </p:spPr>
      </p:pic>
      <p:sp>
        <p:nvSpPr>
          <p:cNvPr id="5" name="Bent-Up Arrow 4"/>
          <p:cNvSpPr/>
          <p:nvPr/>
        </p:nvSpPr>
        <p:spPr>
          <a:xfrm rot="5400000">
            <a:off x="2283339" y="4660780"/>
            <a:ext cx="675624" cy="112192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598" y="4765987"/>
            <a:ext cx="1299570" cy="1299570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5176244" y="5246866"/>
            <a:ext cx="1024128" cy="33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3448" y="5221740"/>
            <a:ext cx="2196088" cy="412598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9202612" y="5259133"/>
            <a:ext cx="1024128" cy="33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226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38487" y="464336"/>
            <a:ext cx="8610600" cy="1293028"/>
          </a:xfrm>
        </p:spPr>
        <p:txBody>
          <a:bodyPr>
            <a:noAutofit/>
          </a:bodyPr>
          <a:lstStyle/>
          <a:p>
            <a:r>
              <a:rPr lang="ru-RU" sz="3600" dirty="0" smtClean="0">
                <a:latin typeface="Century Schoolbook" charset="0"/>
                <a:ea typeface="Century Schoolbook" charset="0"/>
                <a:cs typeface="Century Schoolbook" charset="0"/>
              </a:rPr>
              <a:t>Поиск ошибок в студенческих упражнениях</a:t>
            </a:r>
            <a:br>
              <a:rPr lang="ru-RU" sz="3600" dirty="0" smtClean="0">
                <a:latin typeface="Century Schoolbook" charset="0"/>
                <a:ea typeface="Century Schoolbook" charset="0"/>
                <a:cs typeface="Century Schoolbook" charset="0"/>
              </a:rPr>
            </a:br>
            <a:endParaRPr lang="ru-RU" sz="36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pic>
        <p:nvPicPr>
          <p:cNvPr id="7" name="Content Placeholder 1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409" y="1536913"/>
            <a:ext cx="9547791" cy="5114595"/>
          </a:xfrm>
        </p:spPr>
      </p:pic>
    </p:spTree>
    <p:extLst>
      <p:ext uri="{BB962C8B-B14F-4D97-AF65-F5344CB8AC3E}">
        <p14:creationId xmlns:p14="http://schemas.microsoft.com/office/powerpoint/2010/main" val="1297182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105" y="1668224"/>
            <a:ext cx="7020416" cy="3760722"/>
          </a:xfrm>
        </p:spPr>
      </p:pic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3138487" y="464336"/>
            <a:ext cx="8610600" cy="1293028"/>
          </a:xfrm>
        </p:spPr>
        <p:txBody>
          <a:bodyPr>
            <a:noAutofit/>
          </a:bodyPr>
          <a:lstStyle/>
          <a:p>
            <a:r>
              <a:rPr lang="ru-RU" sz="3600" dirty="0" smtClean="0">
                <a:latin typeface="Century Schoolbook" charset="0"/>
                <a:ea typeface="Century Schoolbook" charset="0"/>
                <a:cs typeface="Century Schoolbook" charset="0"/>
              </a:rPr>
              <a:t>Поиск ошибок в студенческих упражнениях</a:t>
            </a:r>
            <a:br>
              <a:rPr lang="ru-RU" sz="3600" dirty="0" smtClean="0">
                <a:latin typeface="Century Schoolbook" charset="0"/>
                <a:ea typeface="Century Schoolbook" charset="0"/>
                <a:cs typeface="Century Schoolbook" charset="0"/>
              </a:rPr>
            </a:br>
            <a:endParaRPr lang="ru-RU" sz="36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865" y="1512580"/>
            <a:ext cx="3642286" cy="846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865" y="2378560"/>
            <a:ext cx="4331486" cy="58808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865" y="2966647"/>
            <a:ext cx="3611621" cy="60560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911" y="3554922"/>
            <a:ext cx="3666150" cy="60541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911" y="4160341"/>
            <a:ext cx="3766468" cy="59820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911" y="4714634"/>
            <a:ext cx="3769010" cy="63199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865" y="5377816"/>
            <a:ext cx="3554920" cy="57442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098" y="5983423"/>
            <a:ext cx="3639819" cy="61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64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67162" y="935823"/>
            <a:ext cx="8610600" cy="1293028"/>
          </a:xfrm>
        </p:spPr>
        <p:txBody>
          <a:bodyPr>
            <a:noAutofit/>
          </a:bodyPr>
          <a:lstStyle/>
          <a:p>
            <a:pPr algn="ctr"/>
            <a:r>
              <a:rPr lang="ru-RU" sz="4000" dirty="0" smtClean="0">
                <a:latin typeface="Century Schoolbook" charset="0"/>
                <a:ea typeface="Century Schoolbook" charset="0"/>
                <a:cs typeface="Century Schoolbook" charset="0"/>
              </a:rPr>
              <a:t>Гармонический анализ студенческих упражнений</a:t>
            </a:r>
            <a:br>
              <a:rPr lang="ru-RU" sz="4000" dirty="0" smtClean="0">
                <a:latin typeface="Century Schoolbook" charset="0"/>
                <a:ea typeface="Century Schoolbook" charset="0"/>
                <a:cs typeface="Century Schoolbook" charset="0"/>
              </a:rPr>
            </a:br>
            <a:endParaRPr lang="ru-RU" sz="40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63" y="2399297"/>
            <a:ext cx="11347156" cy="2456574"/>
          </a:xfrm>
        </p:spPr>
      </p:pic>
      <p:sp>
        <p:nvSpPr>
          <p:cNvPr id="4" name="Bent-Up Arrow 3"/>
          <p:cNvSpPr/>
          <p:nvPr/>
        </p:nvSpPr>
        <p:spPr>
          <a:xfrm rot="5400000">
            <a:off x="2283339" y="4843660"/>
            <a:ext cx="675624" cy="112192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598" y="4948867"/>
            <a:ext cx="1299570" cy="1299570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5176244" y="5429746"/>
            <a:ext cx="1024128" cy="33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3448" y="5404620"/>
            <a:ext cx="2196088" cy="412598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9202612" y="5442013"/>
            <a:ext cx="1024128" cy="33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920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22906" y="607210"/>
            <a:ext cx="8610600" cy="1293028"/>
          </a:xfrm>
        </p:spPr>
        <p:txBody>
          <a:bodyPr>
            <a:noAutofit/>
          </a:bodyPr>
          <a:lstStyle/>
          <a:p>
            <a:r>
              <a:rPr lang="ru-RU" sz="3800" dirty="0" smtClean="0">
                <a:latin typeface="Century Schoolbook" charset="0"/>
                <a:ea typeface="Century Schoolbook" charset="0"/>
                <a:cs typeface="Century Schoolbook" charset="0"/>
              </a:rPr>
              <a:t>Поиск ошибок в студенческих упражнениях</a:t>
            </a:r>
            <a:br>
              <a:rPr lang="ru-RU" sz="3800" dirty="0" smtClean="0">
                <a:latin typeface="Century Schoolbook" charset="0"/>
                <a:ea typeface="Century Schoolbook" charset="0"/>
                <a:cs typeface="Century Schoolbook" charset="0"/>
              </a:rPr>
            </a:br>
            <a:endParaRPr lang="ru-RU" sz="38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80" y="1764771"/>
            <a:ext cx="11577145" cy="29500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4784664"/>
            <a:ext cx="3848100" cy="647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5419664"/>
            <a:ext cx="3937000" cy="6731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1" y="6075006"/>
            <a:ext cx="46228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076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822448" y="274320"/>
            <a:ext cx="8610600" cy="1293028"/>
          </a:xfrm>
        </p:spPr>
        <p:txBody>
          <a:bodyPr/>
          <a:lstStyle/>
          <a:p>
            <a:r>
              <a:rPr lang="ru-RU" dirty="0" smtClean="0">
                <a:latin typeface="Century Schoolbook" charset="0"/>
                <a:ea typeface="Century Schoolbook" charset="0"/>
                <a:cs typeface="Century Schoolbook" charset="0"/>
              </a:rPr>
              <a:t>Преимущества </a:t>
            </a:r>
            <a:br>
              <a:rPr lang="ru-RU" dirty="0" smtClean="0">
                <a:latin typeface="Century Schoolbook" charset="0"/>
                <a:ea typeface="Century Schoolbook" charset="0"/>
                <a:cs typeface="Century Schoolbook" charset="0"/>
              </a:rPr>
            </a:br>
            <a:r>
              <a:rPr lang="en-CA" dirty="0" smtClean="0">
                <a:latin typeface="Century Schoolbook" charset="0"/>
                <a:ea typeface="Century Schoolbook" charset="0"/>
                <a:cs typeface="Century Schoolbook" charset="0"/>
              </a:rPr>
              <a:t>Composer Tools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93953" y="3674793"/>
            <a:ext cx="2228495" cy="1044302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Эффективное </a:t>
            </a:r>
          </a:p>
          <a:p>
            <a:pPr algn="ctr"/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распределение </a:t>
            </a:r>
          </a:p>
          <a:p>
            <a:pPr algn="ctr"/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времени</a:t>
            </a:r>
            <a:endParaRPr lang="en-US" sz="20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93953" y="1847111"/>
            <a:ext cx="4929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 err="1" smtClean="0">
                <a:latin typeface="Century Schoolbook" charset="0"/>
                <a:ea typeface="Century Schoolbook" charset="0"/>
                <a:cs typeface="Century Schoolbook" charset="0"/>
              </a:rPr>
              <a:t>Для</a:t>
            </a:r>
            <a:r>
              <a:rPr lang="bg-BG" sz="3600" dirty="0" smtClean="0">
                <a:latin typeface="Century Schoolbook" charset="0"/>
                <a:ea typeface="Century Schoolbook" charset="0"/>
                <a:cs typeface="Century Schoolbook" charset="0"/>
              </a:rPr>
              <a:t> </a:t>
            </a:r>
            <a:r>
              <a:rPr lang="bg-BG" sz="3600" dirty="0" err="1">
                <a:latin typeface="Century Schoolbook" charset="0"/>
                <a:ea typeface="Century Schoolbook" charset="0"/>
                <a:cs typeface="Century Schoolbook" charset="0"/>
              </a:rPr>
              <a:t>п</a:t>
            </a:r>
            <a:r>
              <a:rPr lang="bg-BG" sz="3600" dirty="0" err="1" smtClean="0">
                <a:latin typeface="Century Schoolbook" charset="0"/>
                <a:ea typeface="Century Schoolbook" charset="0"/>
                <a:cs typeface="Century Schoolbook" charset="0"/>
              </a:rPr>
              <a:t>реподавателей</a:t>
            </a:r>
            <a:r>
              <a:rPr lang="bg-BG" sz="3600" dirty="0" smtClean="0">
                <a:latin typeface="Century Schoolbook" charset="0"/>
                <a:ea typeface="Century Schoolbook" charset="0"/>
                <a:cs typeface="Century Schoolbook" charset="0"/>
              </a:rPr>
              <a:t>:</a:t>
            </a:r>
            <a:endParaRPr lang="en-US" sz="36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315942" y="2704434"/>
            <a:ext cx="5117106" cy="70424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Меньше времени на исправление элементарных ошибок</a:t>
            </a:r>
            <a:endParaRPr lang="en-US" sz="20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6315942" y="3844824"/>
            <a:ext cx="5117106" cy="70424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Больше времени на обсуждение изучаемых правил на практике</a:t>
            </a:r>
            <a:endParaRPr lang="en-US" sz="20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6315942" y="4985214"/>
            <a:ext cx="5117106" cy="70424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Возможность разработки общей педагогической методологии</a:t>
            </a:r>
            <a:endParaRPr lang="en-US" sz="20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3035808" y="3108960"/>
            <a:ext cx="2980943" cy="1115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035808" y="4224528"/>
            <a:ext cx="29809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035808" y="4233520"/>
            <a:ext cx="2980943" cy="1170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5984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 animBg="1"/>
      <p:bldP spid="10" grpId="0" animBg="1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822448" y="274320"/>
            <a:ext cx="8610600" cy="1293028"/>
          </a:xfrm>
        </p:spPr>
        <p:txBody>
          <a:bodyPr/>
          <a:lstStyle/>
          <a:p>
            <a:r>
              <a:rPr lang="ru-RU" dirty="0" smtClean="0">
                <a:latin typeface="Century Schoolbook" charset="0"/>
                <a:ea typeface="Century Schoolbook" charset="0"/>
                <a:cs typeface="Century Schoolbook" charset="0"/>
              </a:rPr>
              <a:t>Преимущества </a:t>
            </a:r>
            <a:br>
              <a:rPr lang="ru-RU" dirty="0" smtClean="0">
                <a:latin typeface="Century Schoolbook" charset="0"/>
                <a:ea typeface="Century Schoolbook" charset="0"/>
                <a:cs typeface="Century Schoolbook" charset="0"/>
              </a:rPr>
            </a:br>
            <a:r>
              <a:rPr lang="en-CA" dirty="0" smtClean="0">
                <a:latin typeface="Century Schoolbook" charset="0"/>
                <a:ea typeface="Century Schoolbook" charset="0"/>
                <a:cs typeface="Century Schoolbook" charset="0"/>
              </a:rPr>
              <a:t>Composer Tools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93953" y="3674793"/>
            <a:ext cx="2228495" cy="1044302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Интерактивное обучение</a:t>
            </a:r>
            <a:endParaRPr lang="en-US" sz="20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93953" y="1847111"/>
            <a:ext cx="4929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 err="1" smtClean="0">
                <a:latin typeface="Century Schoolbook" charset="0"/>
                <a:ea typeface="Century Schoolbook" charset="0"/>
                <a:cs typeface="Century Schoolbook" charset="0"/>
              </a:rPr>
              <a:t>Для</a:t>
            </a:r>
            <a:r>
              <a:rPr lang="bg-BG" sz="3600" dirty="0" smtClean="0">
                <a:latin typeface="Century Schoolbook" charset="0"/>
                <a:ea typeface="Century Schoolbook" charset="0"/>
                <a:cs typeface="Century Schoolbook" charset="0"/>
              </a:rPr>
              <a:t> </a:t>
            </a:r>
            <a:r>
              <a:rPr lang="bg-BG" sz="3600" dirty="0" err="1" smtClean="0">
                <a:latin typeface="Century Schoolbook" charset="0"/>
                <a:ea typeface="Century Schoolbook" charset="0"/>
                <a:cs typeface="Century Schoolbook" charset="0"/>
              </a:rPr>
              <a:t>студентов</a:t>
            </a:r>
            <a:r>
              <a:rPr lang="bg-BG" sz="3600" dirty="0" smtClean="0">
                <a:latin typeface="Century Schoolbook" charset="0"/>
                <a:ea typeface="Century Schoolbook" charset="0"/>
                <a:cs typeface="Century Schoolbook" charset="0"/>
              </a:rPr>
              <a:t>:</a:t>
            </a:r>
            <a:endParaRPr lang="en-US" sz="36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315942" y="2704434"/>
            <a:ext cx="5117106" cy="70424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Неограниченный доступ к виртуальному помощнику </a:t>
            </a:r>
            <a:endParaRPr lang="en-US" sz="20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6315942" y="3789959"/>
            <a:ext cx="5117106" cy="883817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000" smtClean="0">
                <a:latin typeface="Century Schoolbook" charset="0"/>
                <a:ea typeface="Century Schoolbook" charset="0"/>
                <a:cs typeface="Century Schoolbook" charset="0"/>
              </a:rPr>
              <a:t>Получение </a:t>
            </a:r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ответов на часть вопросов, связанных </a:t>
            </a:r>
            <a:r>
              <a:rPr lang="ru-RU" sz="2000" smtClean="0">
                <a:latin typeface="Century Schoolbook" charset="0"/>
                <a:ea typeface="Century Schoolbook" charset="0"/>
                <a:cs typeface="Century Schoolbook" charset="0"/>
              </a:rPr>
              <a:t>с домашними </a:t>
            </a:r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заданиями</a:t>
            </a:r>
            <a:endParaRPr lang="en-US" sz="20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6315942" y="5040078"/>
            <a:ext cx="5117106" cy="70424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Доступ к обучению за рамками времени проведённого в ВУЗе</a:t>
            </a:r>
            <a:endParaRPr lang="en-US" sz="20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3035808" y="3108960"/>
            <a:ext cx="2980943" cy="1115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035808" y="4224528"/>
            <a:ext cx="29809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035808" y="4233520"/>
            <a:ext cx="2980943" cy="1170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7900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 animBg="1"/>
      <p:bldP spid="10" grpId="0" animBg="1"/>
      <p:bldP spid="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822448" y="274320"/>
            <a:ext cx="8610600" cy="1293028"/>
          </a:xfrm>
        </p:spPr>
        <p:txBody>
          <a:bodyPr/>
          <a:lstStyle/>
          <a:p>
            <a:r>
              <a:rPr lang="ru-RU" dirty="0" smtClean="0">
                <a:latin typeface="Century Schoolbook" charset="0"/>
                <a:ea typeface="Century Schoolbook" charset="0"/>
                <a:cs typeface="Century Schoolbook" charset="0"/>
              </a:rPr>
              <a:t>Преимущества </a:t>
            </a:r>
            <a:br>
              <a:rPr lang="ru-RU" dirty="0" smtClean="0">
                <a:latin typeface="Century Schoolbook" charset="0"/>
                <a:ea typeface="Century Schoolbook" charset="0"/>
                <a:cs typeface="Century Schoolbook" charset="0"/>
              </a:rPr>
            </a:br>
            <a:r>
              <a:rPr lang="en-CA" dirty="0" smtClean="0">
                <a:latin typeface="Century Schoolbook" charset="0"/>
                <a:ea typeface="Century Schoolbook" charset="0"/>
                <a:cs typeface="Century Schoolbook" charset="0"/>
              </a:rPr>
              <a:t>Composer Tools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93953" y="3393063"/>
            <a:ext cx="2880767" cy="1647015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Озвучивание</a:t>
            </a:r>
          </a:p>
          <a:p>
            <a:pPr algn="ctr"/>
            <a:r>
              <a:rPr lang="ru-RU" sz="2000" dirty="0" err="1">
                <a:latin typeface="Century Schoolbook" charset="0"/>
                <a:ea typeface="Century Schoolbook" charset="0"/>
                <a:cs typeface="Century Schoolbook" charset="0"/>
              </a:rPr>
              <a:t>в</a:t>
            </a:r>
            <a:r>
              <a:rPr lang="ru-RU" sz="2000" dirty="0" err="1" smtClean="0">
                <a:latin typeface="Century Schoolbook" charset="0"/>
                <a:ea typeface="Century Schoolbook" charset="0"/>
                <a:cs typeface="Century Schoolbook" charset="0"/>
              </a:rPr>
              <a:t>ысококественными</a:t>
            </a:r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 виртуальными инструментами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93953" y="1847111"/>
            <a:ext cx="4929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 err="1" smtClean="0">
                <a:latin typeface="Century Schoolbook" charset="0"/>
                <a:ea typeface="Century Schoolbook" charset="0"/>
                <a:cs typeface="Century Schoolbook" charset="0"/>
              </a:rPr>
              <a:t>Для</a:t>
            </a:r>
            <a:r>
              <a:rPr lang="bg-BG" sz="3600" dirty="0" smtClean="0">
                <a:latin typeface="Century Schoolbook" charset="0"/>
                <a:ea typeface="Century Schoolbook" charset="0"/>
                <a:cs typeface="Century Schoolbook" charset="0"/>
              </a:rPr>
              <a:t> </a:t>
            </a:r>
            <a:r>
              <a:rPr lang="bg-BG" sz="3600" dirty="0" err="1" smtClean="0">
                <a:latin typeface="Century Schoolbook" charset="0"/>
                <a:ea typeface="Century Schoolbook" charset="0"/>
                <a:cs typeface="Century Schoolbook" charset="0"/>
              </a:rPr>
              <a:t>профессионалов</a:t>
            </a:r>
            <a:r>
              <a:rPr lang="bg-BG" sz="3600" dirty="0" smtClean="0">
                <a:latin typeface="Century Schoolbook" charset="0"/>
                <a:ea typeface="Century Schoolbook" charset="0"/>
                <a:cs typeface="Century Schoolbook" charset="0"/>
              </a:rPr>
              <a:t>:</a:t>
            </a:r>
            <a:endParaRPr lang="en-US" sz="36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315942" y="2704434"/>
            <a:ext cx="5117106" cy="688629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Озвучивание собственных сочинений (камерных и оркестровых)</a:t>
            </a:r>
            <a:endParaRPr lang="en-US" sz="20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6315942" y="4714884"/>
            <a:ext cx="5117106" cy="1378135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Не требуется изучать и работать в цифровой рабочей станции </a:t>
            </a:r>
          </a:p>
          <a:p>
            <a:pPr algn="ctr"/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для симуляции реалистичного звучания</a:t>
            </a:r>
            <a:endParaRPr lang="en-US" sz="20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3602736" y="3108960"/>
            <a:ext cx="2414015" cy="11076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602736" y="4224528"/>
            <a:ext cx="2414015" cy="1179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780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 animBg="1"/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5792" y="0"/>
            <a:ext cx="8610600" cy="1293028"/>
          </a:xfrm>
        </p:spPr>
        <p:txBody>
          <a:bodyPr/>
          <a:lstStyle/>
          <a:p>
            <a:r>
              <a:rPr lang="ru-RU" dirty="0" smtClean="0">
                <a:latin typeface="Century Schoolbook" charset="0"/>
                <a:ea typeface="Century Schoolbook" charset="0"/>
                <a:cs typeface="Century Schoolbook" charset="0"/>
              </a:rPr>
              <a:t>Цитата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73252" y="1499616"/>
            <a:ext cx="1037386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i="1" dirty="0" smtClean="0">
                <a:latin typeface="Century Schoolbook" charset="0"/>
                <a:ea typeface="Century Schoolbook" charset="0"/>
                <a:cs typeface="Century Schoolbook" charset="0"/>
              </a:rPr>
              <a:t>«Теперь </a:t>
            </a:r>
            <a:r>
              <a:rPr lang="ru-RU" sz="3200" i="1" dirty="0">
                <a:latin typeface="Century Schoolbook" charset="0"/>
                <a:ea typeface="Century Schoolbook" charset="0"/>
                <a:cs typeface="Century Schoolbook" charset="0"/>
              </a:rPr>
              <a:t>господствующая черта жизни — безумие, и она выражается и в живописи, и в литературе, и в музыке [...] искусство должно быть доступно всем; стремление сделать его запутанным указывает на бедность содержания и на упадок искусства. У кого ценное содержание, тот его не запутывает, а стремится всем показать...»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485632" y="5438360"/>
            <a:ext cx="27614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>
                <a:latin typeface="Century Schoolbook" charset="0"/>
                <a:ea typeface="Century Schoolbook" charset="0"/>
                <a:cs typeface="Century Schoolbook" charset="0"/>
              </a:rPr>
              <a:t>Л.Н. Толстой</a:t>
            </a:r>
            <a:endParaRPr lang="en-US" sz="32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0926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5792" y="0"/>
            <a:ext cx="8610600" cy="1293028"/>
          </a:xfrm>
        </p:spPr>
        <p:txBody>
          <a:bodyPr/>
          <a:lstStyle/>
          <a:p>
            <a:r>
              <a:rPr lang="ru-RU" dirty="0" smtClean="0">
                <a:latin typeface="Century Schoolbook" charset="0"/>
                <a:ea typeface="Century Schoolbook" charset="0"/>
                <a:cs typeface="Century Schoolbook" charset="0"/>
              </a:rPr>
              <a:t>Цитата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73252" y="1371600"/>
            <a:ext cx="1037386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i="1" dirty="0" smtClean="0">
                <a:latin typeface="Century Schoolbook" charset="0"/>
                <a:ea typeface="Century Schoolbook" charset="0"/>
                <a:cs typeface="Century Schoolbook" charset="0"/>
              </a:rPr>
              <a:t>«Я </a:t>
            </a:r>
            <a:r>
              <a:rPr lang="ru-RU" sz="3200" i="1" dirty="0" smtClean="0">
                <a:latin typeface="Century Schoolbook" charset="0"/>
                <a:ea typeface="Century Schoolbook" charset="0"/>
                <a:cs typeface="Century Schoolbook" charset="0"/>
              </a:rPr>
              <a:t>боюсь каких бы то ни было проявлений тенденции </a:t>
            </a:r>
            <a:r>
              <a:rPr lang="en-CA" sz="3200" i="1" dirty="0" smtClean="0">
                <a:latin typeface="Century Schoolbook" charset="0"/>
                <a:ea typeface="Century Schoolbook" charset="0"/>
                <a:cs typeface="Century Schoolbook" charset="0"/>
              </a:rPr>
              <a:t>"</a:t>
            </a:r>
            <a:r>
              <a:rPr lang="ru-RU" sz="3200" i="1" dirty="0" smtClean="0">
                <a:latin typeface="Century Schoolbook" charset="0"/>
                <a:ea typeface="Century Schoolbook" charset="0"/>
                <a:cs typeface="Century Schoolbook" charset="0"/>
              </a:rPr>
              <a:t>искусство для </a:t>
            </a:r>
            <a:r>
              <a:rPr lang="ru-RU" sz="3200" i="1" dirty="0" smtClean="0">
                <a:latin typeface="Century Schoolbook" charset="0"/>
                <a:ea typeface="Century Schoolbook" charset="0"/>
                <a:cs typeface="Century Schoolbook" charset="0"/>
              </a:rPr>
              <a:t>искусства</a:t>
            </a:r>
            <a:r>
              <a:rPr lang="en-CA" sz="3200" i="1" dirty="0" smtClean="0">
                <a:latin typeface="Century Schoolbook" charset="0"/>
                <a:ea typeface="Century Schoolbook" charset="0"/>
                <a:cs typeface="Century Schoolbook" charset="0"/>
              </a:rPr>
              <a:t>"</a:t>
            </a:r>
            <a:r>
              <a:rPr lang="ru-RU" sz="3200" i="1" dirty="0" smtClean="0">
                <a:latin typeface="Century Schoolbook" charset="0"/>
                <a:ea typeface="Century Schoolbook" charset="0"/>
                <a:cs typeface="Century Schoolbook" charset="0"/>
              </a:rPr>
              <a:t>, </a:t>
            </a:r>
            <a:r>
              <a:rPr lang="ru-RU" sz="3200" i="1" dirty="0" smtClean="0">
                <a:latin typeface="Century Schoolbook" charset="0"/>
                <a:ea typeface="Century Schoolbook" charset="0"/>
                <a:cs typeface="Century Schoolbook" charset="0"/>
              </a:rPr>
              <a:t>потому что такая тенденция противоречит самой сущности искусства и потому, что, следуя ей, мы, в </a:t>
            </a:r>
            <a:r>
              <a:rPr lang="ru-RU" sz="3200" i="1" dirty="0" err="1" smtClean="0">
                <a:latin typeface="Century Schoolbook" charset="0"/>
                <a:ea typeface="Century Schoolbook" charset="0"/>
                <a:cs typeface="Century Schoolbook" charset="0"/>
              </a:rPr>
              <a:t>конце-концов</a:t>
            </a:r>
            <a:r>
              <a:rPr lang="ru-RU" sz="3200" i="1" dirty="0" smtClean="0">
                <a:latin typeface="Century Schoolbook" charset="0"/>
                <a:ea typeface="Century Schoolbook" charset="0"/>
                <a:cs typeface="Century Schoolbook" charset="0"/>
              </a:rPr>
              <a:t>, потеряем искусство; оно ведь рождается из вечного взаимодействия двух музык — музыки творческой личности и музыки, которая звучит в глубине народной души, души массы.» </a:t>
            </a:r>
            <a:endParaRPr lang="ru-RU" sz="3200" i="1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089136" y="5712680"/>
            <a:ext cx="2231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200" dirty="0" smtClean="0">
                <a:latin typeface="Century Schoolbook" charset="0"/>
                <a:ea typeface="Century Schoolbook" charset="0"/>
                <a:cs typeface="Century Schoolbook" charset="0"/>
              </a:rPr>
              <a:t>А.А. Блок</a:t>
            </a:r>
            <a:endParaRPr lang="en-US" sz="32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181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225" y="2178061"/>
            <a:ext cx="1270000" cy="12700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2435006" y="1284302"/>
            <a:ext cx="16933" cy="5419698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245374" y="427424"/>
            <a:ext cx="8610600" cy="1293028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latin typeface="Century Schoolbook" charset="0"/>
                <a:ea typeface="Century Schoolbook" charset="0"/>
                <a:cs typeface="Century Schoolbook" charset="0"/>
              </a:rPr>
              <a:t>Падение культурного уровня зрителя</a:t>
            </a:r>
            <a:r>
              <a:rPr lang="en-CA" dirty="0" smtClean="0">
                <a:latin typeface="Century Schoolbook" charset="0"/>
                <a:ea typeface="Century Schoolbook" charset="0"/>
                <a:cs typeface="Century Schoolbook" charset="0"/>
              </a:rPr>
              <a:t/>
            </a:r>
            <a:br>
              <a:rPr lang="en-CA" dirty="0" smtClean="0">
                <a:latin typeface="Century Schoolbook" charset="0"/>
                <a:ea typeface="Century Schoolbook" charset="0"/>
                <a:cs typeface="Century Schoolbook" charset="0"/>
              </a:rPr>
            </a:b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776" y="1685231"/>
            <a:ext cx="3296714" cy="2488488"/>
          </a:xfrm>
          <a:prstGeom prst="rect">
            <a:avLst/>
          </a:prstGeom>
        </p:spPr>
      </p:pic>
      <p:sp>
        <p:nvSpPr>
          <p:cNvPr id="22" name="Double Bracket 21"/>
          <p:cNvSpPr/>
          <p:nvPr/>
        </p:nvSpPr>
        <p:spPr>
          <a:xfrm>
            <a:off x="2635758" y="1456277"/>
            <a:ext cx="5305960" cy="2997197"/>
          </a:xfrm>
          <a:prstGeom prst="bracketPair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32272" y="3486319"/>
            <a:ext cx="17534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Культурный уровень </a:t>
            </a:r>
          </a:p>
          <a:p>
            <a:pPr algn="r"/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зрителя</a:t>
            </a:r>
            <a:endParaRPr lang="en-US" sz="20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016000" y="6112933"/>
            <a:ext cx="14852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smtClean="0">
                <a:latin typeface="Century Schoolbook" charset="0"/>
                <a:ea typeface="Century Schoolbook" charset="0"/>
                <a:cs typeface="Century Schoolbook" charset="0"/>
              </a:rPr>
              <a:t>Деградация</a:t>
            </a:r>
            <a:endParaRPr lang="en-US" sz="16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279893" y="1639217"/>
            <a:ext cx="13558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>
                <a:latin typeface="Century Schoolbook" charset="0"/>
                <a:ea typeface="Century Schoolbook" charset="0"/>
                <a:cs typeface="Century Schoolbook" charset="0"/>
              </a:rPr>
              <a:t>Развитие</a:t>
            </a:r>
            <a:endParaRPr lang="en-US" sz="16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638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81481E-6 L -0.00144 0.3527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1763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3.33333E-6 L -0.00039 0.33843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1692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2.96296E-6 L 0.00378 0.33958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" y="1696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2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14" y="2770723"/>
            <a:ext cx="1270000" cy="12700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H="1" flipV="1">
            <a:off x="508014" y="1739900"/>
            <a:ext cx="10871186" cy="42562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610374" y="350913"/>
            <a:ext cx="8610600" cy="1293028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latin typeface="Century Schoolbook" charset="0"/>
                <a:ea typeface="Century Schoolbook" charset="0"/>
                <a:cs typeface="Century Schoolbook" charset="0"/>
              </a:rPr>
              <a:t>Самоизоляция </a:t>
            </a:r>
            <a:br>
              <a:rPr lang="ru-RU" dirty="0" smtClean="0">
                <a:latin typeface="Century Schoolbook" charset="0"/>
                <a:ea typeface="Century Schoolbook" charset="0"/>
                <a:cs typeface="Century Schoolbook" charset="0"/>
              </a:rPr>
            </a:br>
            <a:r>
              <a:rPr lang="ru-RU" dirty="0" smtClean="0">
                <a:latin typeface="Century Schoolbook" charset="0"/>
                <a:ea typeface="Century Schoolbook" charset="0"/>
                <a:cs typeface="Century Schoolbook" charset="0"/>
              </a:rPr>
              <a:t>авангарда</a:t>
            </a:r>
            <a:r>
              <a:rPr lang="en-CA" dirty="0" smtClean="0">
                <a:latin typeface="Century Schoolbook" charset="0"/>
                <a:ea typeface="Century Schoolbook" charset="0"/>
                <a:cs typeface="Century Schoolbook" charset="0"/>
              </a:rPr>
              <a:t/>
            </a:r>
            <a:br>
              <a:rPr lang="en-CA" dirty="0" smtClean="0">
                <a:latin typeface="Century Schoolbook" charset="0"/>
                <a:ea typeface="Century Schoolbook" charset="0"/>
                <a:cs typeface="Century Schoolbook" charset="0"/>
              </a:rPr>
            </a:b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208" y="2389719"/>
            <a:ext cx="3099766" cy="206374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4550170" y="1320797"/>
            <a:ext cx="3097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Century Schoolbook" charset="0"/>
                <a:ea typeface="Century Schoolbook" charset="0"/>
                <a:cs typeface="Century Schoolbook" charset="0"/>
              </a:rPr>
              <a:t>Взаимопонимание</a:t>
            </a:r>
            <a:endParaRPr lang="en-US" sz="24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7887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2.59259E-6 L 0.50964 -0.0050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482" y="-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Arrow Connector 8"/>
          <p:cNvCxnSpPr/>
          <p:nvPr/>
        </p:nvCxnSpPr>
        <p:spPr>
          <a:xfrm flipH="1">
            <a:off x="2009486" y="1448813"/>
            <a:ext cx="4" cy="5192713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414713" y="485481"/>
            <a:ext cx="8610600" cy="1293028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latin typeface="Century Schoolbook" charset="0"/>
                <a:ea typeface="Century Schoolbook" charset="0"/>
                <a:cs typeface="Century Schoolbook" charset="0"/>
              </a:rPr>
              <a:t>Взаимное непонимание</a:t>
            </a:r>
            <a:br>
              <a:rPr lang="ru-RU" dirty="0" smtClean="0">
                <a:latin typeface="Century Schoolbook" charset="0"/>
                <a:ea typeface="Century Schoolbook" charset="0"/>
                <a:cs typeface="Century Schoolbook" charset="0"/>
              </a:rPr>
            </a:br>
            <a:r>
              <a:rPr lang="ru-RU" dirty="0" smtClean="0">
                <a:latin typeface="Century Schoolbook" charset="0"/>
                <a:ea typeface="Century Schoolbook" charset="0"/>
                <a:cs typeface="Century Schoolbook" charset="0"/>
              </a:rPr>
              <a:t>между творцом и зрителем</a:t>
            </a:r>
            <a:r>
              <a:rPr lang="en-CA" dirty="0" smtClean="0">
                <a:latin typeface="Century Schoolbook" charset="0"/>
                <a:ea typeface="Century Schoolbook" charset="0"/>
                <a:cs typeface="Century Schoolbook" charset="0"/>
              </a:rPr>
              <a:t/>
            </a:r>
            <a:br>
              <a:rPr lang="en-CA" dirty="0" smtClean="0">
                <a:latin typeface="Century Schoolbook" charset="0"/>
                <a:ea typeface="Century Schoolbook" charset="0"/>
                <a:cs typeface="Century Schoolbook" charset="0"/>
              </a:rPr>
            </a:br>
            <a:endParaRPr lang="en-US" dirty="0"/>
          </a:p>
        </p:txBody>
      </p:sp>
      <p:cxnSp>
        <p:nvCxnSpPr>
          <p:cNvPr id="28" name="Straight Arrow Connector 27"/>
          <p:cNvCxnSpPr/>
          <p:nvPr/>
        </p:nvCxnSpPr>
        <p:spPr>
          <a:xfrm flipV="1">
            <a:off x="3781301" y="2562214"/>
            <a:ext cx="6661147" cy="3906477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 flipV="1">
            <a:off x="892062" y="1867916"/>
            <a:ext cx="10446498" cy="40899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026577" y="1981346"/>
            <a:ext cx="18987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smtClean="0">
                <a:latin typeface="Century Schoolbook" charset="0"/>
                <a:ea typeface="Century Schoolbook" charset="0"/>
                <a:cs typeface="Century Schoolbook" charset="0"/>
              </a:rPr>
              <a:t>Искусство</a:t>
            </a:r>
            <a:endParaRPr lang="en-US" sz="28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034840" y="1974736"/>
            <a:ext cx="16368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latin typeface="Century Schoolbook" charset="0"/>
                <a:ea typeface="Century Schoolbook" charset="0"/>
                <a:cs typeface="Century Schoolbook" charset="0"/>
              </a:rPr>
              <a:t>Зритель</a:t>
            </a:r>
            <a:endParaRPr lang="en-US" sz="28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934218" y="1448813"/>
            <a:ext cx="3097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Century Schoolbook" charset="0"/>
                <a:ea typeface="Century Schoolbook" charset="0"/>
                <a:cs typeface="Century Schoolbook" charset="0"/>
              </a:rPr>
              <a:t>Взаимопонимание</a:t>
            </a:r>
            <a:endParaRPr lang="en-US" sz="24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58093" y="1911611"/>
            <a:ext cx="13558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>
                <a:latin typeface="Century Schoolbook" charset="0"/>
                <a:ea typeface="Century Schoolbook" charset="0"/>
                <a:cs typeface="Century Schoolbook" charset="0"/>
              </a:rPr>
              <a:t>Развитие</a:t>
            </a:r>
            <a:endParaRPr lang="en-US" sz="16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56032" y="3672669"/>
            <a:ext cx="17534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Культурный уровень </a:t>
            </a:r>
          </a:p>
          <a:p>
            <a:pPr algn="r"/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зрителя</a:t>
            </a:r>
            <a:endParaRPr lang="en-US" sz="20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6875631" y="4694936"/>
            <a:ext cx="25426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Непрерывный рост</a:t>
            </a:r>
            <a:endParaRPr lang="en-US" sz="2000" dirty="0"/>
          </a:p>
        </p:txBody>
      </p:sp>
      <p:sp>
        <p:nvSpPr>
          <p:cNvPr id="46" name="TextBox 45"/>
          <p:cNvSpPr txBox="1"/>
          <p:nvPr/>
        </p:nvSpPr>
        <p:spPr>
          <a:xfrm>
            <a:off x="676119" y="6211489"/>
            <a:ext cx="14852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>
                <a:latin typeface="Century Schoolbook" charset="0"/>
                <a:ea typeface="Century Schoolbook" charset="0"/>
                <a:cs typeface="Century Schoolbook" charset="0"/>
              </a:rPr>
              <a:t>Деградация</a:t>
            </a:r>
            <a:endParaRPr lang="en-US" sz="16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449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59259E-6 L 0.0017 0.6171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30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3.33333E-6 L 0.64987 0.00348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487" y="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3" grpId="1"/>
      <p:bldP spid="34" grpId="0"/>
      <p:bldP spid="4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996365" y="4393523"/>
            <a:ext cx="3345788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000" dirty="0">
                <a:latin typeface="Century Schoolbook" charset="0"/>
                <a:ea typeface="Century Schoolbook" charset="0"/>
                <a:cs typeface="Century Schoolbook" charset="0"/>
              </a:rPr>
              <a:t>Популярное </a:t>
            </a:r>
            <a:endParaRPr lang="ru-RU" sz="4000" dirty="0" smtClean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ctr"/>
            <a:r>
              <a:rPr lang="ru-RU" sz="4000" dirty="0" smtClean="0">
                <a:latin typeface="Century Schoolbook" charset="0"/>
                <a:ea typeface="Century Schoolbook" charset="0"/>
                <a:cs typeface="Century Schoolbook" charset="0"/>
              </a:rPr>
              <a:t>творчество</a:t>
            </a:r>
            <a:endParaRPr lang="ru-RU" sz="40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082796" y="1306307"/>
            <a:ext cx="37433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uk-UA" sz="4800" dirty="0">
                <a:latin typeface="Century Schoolbook" charset="0"/>
                <a:ea typeface="Century Schoolbook" charset="0"/>
                <a:cs typeface="Century Schoolbook" charset="0"/>
              </a:rPr>
              <a:t>КУЛЬТУРА</a:t>
            </a:r>
          </a:p>
        </p:txBody>
      </p:sp>
      <p:sp>
        <p:nvSpPr>
          <p:cNvPr id="9" name="Rectangle 8"/>
          <p:cNvSpPr/>
          <p:nvPr/>
        </p:nvSpPr>
        <p:spPr>
          <a:xfrm>
            <a:off x="1255556" y="4393523"/>
            <a:ext cx="3674404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000" dirty="0">
                <a:latin typeface="Century Schoolbook" charset="0"/>
                <a:ea typeface="Century Schoolbook" charset="0"/>
                <a:cs typeface="Century Schoolbook" charset="0"/>
              </a:rPr>
              <a:t>Классическое </a:t>
            </a:r>
            <a:endParaRPr lang="ru-RU" sz="4000" dirty="0" smtClean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ctr"/>
            <a:r>
              <a:rPr lang="ru-RU" sz="4000" dirty="0" smtClean="0">
                <a:latin typeface="Century Schoolbook" charset="0"/>
                <a:ea typeface="Century Schoolbook" charset="0"/>
                <a:cs typeface="Century Schoolbook" charset="0"/>
              </a:rPr>
              <a:t>творчество</a:t>
            </a:r>
            <a:endParaRPr lang="ru-RU" sz="40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2996811" y="2373923"/>
            <a:ext cx="1947600" cy="2019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6753424" y="2373923"/>
            <a:ext cx="1915835" cy="2019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2524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6123" y="5273558"/>
            <a:ext cx="1270000" cy="1270000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406736" y="698491"/>
            <a:ext cx="8610600" cy="1293028"/>
          </a:xfrm>
        </p:spPr>
        <p:txBody>
          <a:bodyPr>
            <a:normAutofit fontScale="90000"/>
          </a:bodyPr>
          <a:lstStyle/>
          <a:p>
            <a:r>
              <a:rPr lang="bg-BG" dirty="0">
                <a:latin typeface="Century Schoolbook" charset="0"/>
                <a:ea typeface="Century Schoolbook" charset="0"/>
                <a:cs typeface="Century Schoolbook" charset="0"/>
              </a:rPr>
              <a:t>ВСЕОБЩАЯ ДОСТУПНОСТЬ ИСКУССТВА</a:t>
            </a:r>
            <a:br>
              <a:rPr lang="bg-BG" dirty="0">
                <a:latin typeface="Century Schoolbook" charset="0"/>
                <a:ea typeface="Century Schoolbook" charset="0"/>
                <a:cs typeface="Century Schoolbook" charset="0"/>
              </a:rPr>
            </a:br>
            <a:r>
              <a:rPr lang="en-CA" dirty="0" smtClean="0">
                <a:latin typeface="Century Schoolbook" charset="0"/>
                <a:ea typeface="Century Schoolbook" charset="0"/>
                <a:cs typeface="Century Schoolbook" charset="0"/>
              </a:rPr>
              <a:t/>
            </a:r>
            <a:br>
              <a:rPr lang="en-CA" dirty="0" smtClean="0">
                <a:latin typeface="Century Schoolbook" charset="0"/>
                <a:ea typeface="Century Schoolbook" charset="0"/>
                <a:cs typeface="Century Schoolbook" charset="0"/>
              </a:rPr>
            </a:b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2009486" y="1448813"/>
            <a:ext cx="4" cy="5192713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 flipV="1">
            <a:off x="892062" y="1867916"/>
            <a:ext cx="10446498" cy="40899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934218" y="1448813"/>
            <a:ext cx="3097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Century Schoolbook" charset="0"/>
                <a:ea typeface="Century Schoolbook" charset="0"/>
                <a:cs typeface="Century Schoolbook" charset="0"/>
              </a:rPr>
              <a:t>Взаимопонимание</a:t>
            </a:r>
            <a:endParaRPr lang="en-US" sz="24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56032" y="3672669"/>
            <a:ext cx="17534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Культурный уровень </a:t>
            </a:r>
          </a:p>
          <a:p>
            <a:pPr algn="r"/>
            <a:r>
              <a:rPr lang="ru-RU" sz="2000" dirty="0" smtClean="0">
                <a:latin typeface="Century Schoolbook" charset="0"/>
                <a:ea typeface="Century Schoolbook" charset="0"/>
                <a:cs typeface="Century Schoolbook" charset="0"/>
              </a:rPr>
              <a:t>зрителя</a:t>
            </a:r>
            <a:endParaRPr lang="en-US" sz="20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58093" y="1911611"/>
            <a:ext cx="13558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>
                <a:latin typeface="Century Schoolbook" charset="0"/>
                <a:ea typeface="Century Schoolbook" charset="0"/>
                <a:cs typeface="Century Schoolbook" charset="0"/>
              </a:rPr>
              <a:t>Развитие</a:t>
            </a:r>
            <a:endParaRPr lang="en-US" sz="16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76119" y="6211489"/>
            <a:ext cx="14852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>
                <a:latin typeface="Century Schoolbook" charset="0"/>
                <a:ea typeface="Century Schoolbook" charset="0"/>
                <a:cs typeface="Century Schoolbook" charset="0"/>
              </a:rPr>
              <a:t>Деградация</a:t>
            </a:r>
            <a:endParaRPr lang="en-US" sz="16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36" name="Rounded Rectangle 35"/>
          <p:cNvSpPr/>
          <p:nvPr/>
        </p:nvSpPr>
        <p:spPr>
          <a:xfrm>
            <a:off x="2195113" y="5267202"/>
            <a:ext cx="1863602" cy="128296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atin typeface="Century Schoolbook" charset="0"/>
                <a:ea typeface="Century Schoolbook" charset="0"/>
                <a:cs typeface="Century Schoolbook" charset="0"/>
              </a:rPr>
              <a:t>Популярные </a:t>
            </a:r>
            <a:r>
              <a:rPr lang="ru-RU" dirty="0">
                <a:latin typeface="Century Schoolbook" charset="0"/>
                <a:ea typeface="Century Schoolbook" charset="0"/>
                <a:cs typeface="Century Schoolbook" charset="0"/>
              </a:rPr>
              <a:t>направления </a:t>
            </a:r>
            <a:r>
              <a:rPr lang="ru-RU" dirty="0" smtClean="0">
                <a:latin typeface="Century Schoolbook" charset="0"/>
                <a:ea typeface="Century Schoolbook" charset="0"/>
                <a:cs typeface="Century Schoolbook" charset="0"/>
              </a:rPr>
              <a:t>творчества</a:t>
            </a:r>
            <a:endParaRPr lang="ru-RU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38" name="Rounded Rectangle 37"/>
          <p:cNvSpPr/>
          <p:nvPr/>
        </p:nvSpPr>
        <p:spPr>
          <a:xfrm>
            <a:off x="9474958" y="5267074"/>
            <a:ext cx="1863602" cy="128296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Century Schoolbook" charset="0"/>
                <a:ea typeface="Century Schoolbook" charset="0"/>
                <a:cs typeface="Century Schoolbook" charset="0"/>
              </a:rPr>
              <a:t>Классические направления творчества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879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0.00533 L -0.32175 0.0053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10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4.07407E-6 L -1.45833E-6 -0.45601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280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4.07407E-6 L -4.16667E-7 -0.45601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280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2175 0.00533 L -0.32175 -0.45069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28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8" grpId="0" animBg="1"/>
      <p:bldP spid="38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1632" y="310896"/>
            <a:ext cx="8610600" cy="1293028"/>
          </a:xfrm>
        </p:spPr>
        <p:txBody>
          <a:bodyPr/>
          <a:lstStyle/>
          <a:p>
            <a:r>
              <a:rPr lang="ru-RU" dirty="0" smtClean="0">
                <a:latin typeface="Century Schoolbook" charset="0"/>
                <a:ea typeface="Century Schoolbook" charset="0"/>
                <a:cs typeface="Century Schoolbook" charset="0"/>
              </a:rPr>
              <a:t>ОСНОВНАЯ ПРОБЛЕМА ОБРАЗОВАНИЯ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70538" y="2039815"/>
            <a:ext cx="22284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3600" dirty="0">
                <a:latin typeface="Century Schoolbook" charset="0"/>
                <a:ea typeface="Century Schoolbook" charset="0"/>
                <a:cs typeface="Century Schoolbook" charset="0"/>
              </a:rPr>
              <a:t>ТЕОРИЯ</a:t>
            </a:r>
            <a:endParaRPr lang="en-US" sz="36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71600" y="2813529"/>
            <a:ext cx="29366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ru-RU" sz="2000" dirty="0">
                <a:latin typeface="Century Schoolbook" charset="0"/>
                <a:ea typeface="Century Schoolbook" charset="0"/>
                <a:cs typeface="Century Schoolbook" charset="0"/>
              </a:rPr>
              <a:t>Контрапункт</a:t>
            </a:r>
            <a:endParaRPr lang="en-US" sz="2000" dirty="0" smtClean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904891" y="3336566"/>
            <a:ext cx="29366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Schoolbook" charset="0"/>
                <a:ea typeface="Century Schoolbook" charset="0"/>
                <a:cs typeface="Century Schoolbook" charset="0"/>
              </a:rPr>
              <a:t>Личное творчество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4167554" y="3593874"/>
            <a:ext cx="2391508" cy="0"/>
          </a:xfrm>
          <a:prstGeom prst="straightConnector1">
            <a:avLst/>
          </a:prstGeom>
          <a:ln w="38100"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099260" y="3156382"/>
            <a:ext cx="66877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X</a:t>
            </a:r>
            <a:endParaRPr lang="en-US" sz="6000" dirty="0">
              <a:solidFill>
                <a:srgbClr val="C0000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371599" y="3086042"/>
            <a:ext cx="29366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US" sz="2000" dirty="0" smtClean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marL="285750" indent="-285750">
              <a:buFontTx/>
              <a:buChar char="-"/>
            </a:pPr>
            <a:r>
              <a:rPr lang="ru-RU" sz="2000" dirty="0">
                <a:latin typeface="Century Schoolbook" charset="0"/>
                <a:ea typeface="Century Schoolbook" charset="0"/>
                <a:cs typeface="Century Schoolbook" charset="0"/>
              </a:rPr>
              <a:t>Гармония</a:t>
            </a:r>
            <a:endParaRPr lang="en-US" sz="2000" dirty="0" smtClean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marL="285750" indent="-285750">
              <a:buFontTx/>
              <a:buChar char="-"/>
            </a:pPr>
            <a:endParaRPr lang="en-US" sz="20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371598" y="3714739"/>
            <a:ext cx="26263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US" sz="2000" dirty="0" smtClean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marL="285750" indent="-285750">
              <a:buFontTx/>
              <a:buChar char="-"/>
            </a:pPr>
            <a:r>
              <a:rPr lang="en-US" sz="2000" dirty="0" err="1">
                <a:latin typeface="Century Schoolbook" charset="0"/>
                <a:ea typeface="Century Schoolbook" charset="0"/>
                <a:cs typeface="Century Schoolbook" charset="0"/>
              </a:rPr>
              <a:t>Оркестровка</a:t>
            </a:r>
            <a:endParaRPr lang="en-US" sz="20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904891" y="2039814"/>
            <a:ext cx="2940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3600" dirty="0" smtClean="0">
                <a:latin typeface="Century Schoolbook" charset="0"/>
                <a:ea typeface="Century Schoolbook" charset="0"/>
                <a:cs typeface="Century Schoolbook" charset="0"/>
              </a:rPr>
              <a:t>ПРАКТИКА</a:t>
            </a:r>
            <a:endParaRPr lang="bg-BG" sz="36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23" name="Right Arrow 22"/>
          <p:cNvSpPr/>
          <p:nvPr/>
        </p:nvSpPr>
        <p:spPr>
          <a:xfrm flipV="1">
            <a:off x="6388595" y="3359083"/>
            <a:ext cx="369277" cy="4155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/>
          <p:cNvSpPr/>
          <p:nvPr/>
        </p:nvSpPr>
        <p:spPr>
          <a:xfrm flipH="1" flipV="1">
            <a:off x="3816777" y="3366943"/>
            <a:ext cx="369277" cy="4155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2507" y="3382724"/>
            <a:ext cx="2196088" cy="41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815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6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54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6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5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1"/>
      <p:bldP spid="18" grpId="0"/>
      <p:bldP spid="18" grpId="1"/>
      <p:bldP spid="19" grpId="0"/>
      <p:bldP spid="20" grpId="0"/>
      <p:bldP spid="22" grpId="0"/>
      <p:bldP spid="23" grpId="0" animBg="1"/>
      <p:bldP spid="24" grpId="0" animBg="1"/>
    </p:bld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EA5A0C"/>
      </a:hlink>
      <a:folHlink>
        <a:srgbClr val="F09D3A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5225</TotalTime>
  <Words>339</Words>
  <Application>Microsoft Macintosh PowerPoint</Application>
  <PresentationFormat>Widescreen</PresentationFormat>
  <Paragraphs>85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Avenir Book</vt:lpstr>
      <vt:lpstr>Calibri</vt:lpstr>
      <vt:lpstr>Century Gothic</vt:lpstr>
      <vt:lpstr>Century Schoolbook</vt:lpstr>
      <vt:lpstr>Arial</vt:lpstr>
      <vt:lpstr>Vapor Trail</vt:lpstr>
      <vt:lpstr>PowerPoint Presentation</vt:lpstr>
      <vt:lpstr>Цитата</vt:lpstr>
      <vt:lpstr>Цитата</vt:lpstr>
      <vt:lpstr>Падение культурного уровня зрителя </vt:lpstr>
      <vt:lpstr>Самоизоляция  авангарда </vt:lpstr>
      <vt:lpstr>Взаимное непонимание между творцом и зрителем </vt:lpstr>
      <vt:lpstr>PowerPoint Presentation</vt:lpstr>
      <vt:lpstr>ВСЕОБЩАЯ ДОСТУПНОСТЬ ИСКУССТВА  </vt:lpstr>
      <vt:lpstr>ОСНОВНАЯ ПРОБЛЕМА ОБРАЗОВАНИЯ</vt:lpstr>
      <vt:lpstr>Новая эра музыкального образования </vt:lpstr>
      <vt:lpstr>Автоматизация  обучения контрапункту</vt:lpstr>
      <vt:lpstr>Поиск ошибок в студенческих упражнениях </vt:lpstr>
      <vt:lpstr>Поиск ошибок в студенческих упражнениях </vt:lpstr>
      <vt:lpstr>Поиск ошибок в студенческих упражнениях </vt:lpstr>
      <vt:lpstr>Гармонический анализ студенческих упражнений </vt:lpstr>
      <vt:lpstr>Поиск ошибок в студенческих упражнениях </vt:lpstr>
      <vt:lpstr>Преимущества  Composer Tools</vt:lpstr>
      <vt:lpstr>Преимущества  Composer Tools</vt:lpstr>
      <vt:lpstr>Преимущества  Composer Tools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Alch</dc:creator>
  <cp:lastModifiedBy>David Loud</cp:lastModifiedBy>
  <cp:revision>120</cp:revision>
  <dcterms:created xsi:type="dcterms:W3CDTF">2018-04-14T14:18:05Z</dcterms:created>
  <dcterms:modified xsi:type="dcterms:W3CDTF">2018-04-21T12:17:56Z</dcterms:modified>
</cp:coreProperties>
</file>

<file path=docProps/thumbnail.jpeg>
</file>